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9"/>
  </p:notesMasterIdLst>
  <p:handoutMasterIdLst>
    <p:handoutMasterId r:id="rId10"/>
  </p:handoutMasterIdLst>
  <p:sldIdLst>
    <p:sldId id="330" r:id="rId3"/>
    <p:sldId id="352" r:id="rId4"/>
    <p:sldId id="353" r:id="rId5"/>
    <p:sldId id="354" r:id="rId6"/>
    <p:sldId id="356" r:id="rId7"/>
    <p:sldId id="332" r:id="rId8"/>
  </p:sldIdLst>
  <p:sldSz cx="12188825" cy="6858000"/>
  <p:notesSz cx="6950075" cy="11979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0099"/>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221" autoAdjust="0"/>
    <p:restoredTop sz="95013" autoAdjust="0"/>
  </p:normalViewPr>
  <p:slideViewPr>
    <p:cSldViewPr>
      <p:cViewPr>
        <p:scale>
          <a:sx n="75" d="100"/>
          <a:sy n="75" d="100"/>
        </p:scale>
        <p:origin x="-240" y="3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838" y="108"/>
      </p:cViewPr>
      <p:guideLst>
        <p:guide orient="horz" pos="3774"/>
        <p:guide pos="219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598964"/>
          </a:xfrm>
          <a:prstGeom prst="rect">
            <a:avLst/>
          </a:prstGeom>
        </p:spPr>
        <p:txBody>
          <a:bodyPr vert="horz" lIns="108321" tIns="54159" rIns="108321" bIns="54159" rtlCol="0"/>
          <a:lstStyle>
            <a:lvl1pPr algn="l">
              <a:defRPr sz="1400"/>
            </a:lvl1pPr>
          </a:lstStyle>
          <a:p>
            <a:endParaRPr/>
          </a:p>
        </p:txBody>
      </p:sp>
      <p:sp>
        <p:nvSpPr>
          <p:cNvPr id="3" name="Date Placeholder 2"/>
          <p:cNvSpPr>
            <a:spLocks noGrp="1"/>
          </p:cNvSpPr>
          <p:nvPr>
            <p:ph type="dt" sz="quarter" idx="1"/>
          </p:nvPr>
        </p:nvSpPr>
        <p:spPr>
          <a:xfrm>
            <a:off x="3936768" y="0"/>
            <a:ext cx="3011700" cy="598964"/>
          </a:xfrm>
          <a:prstGeom prst="rect">
            <a:avLst/>
          </a:prstGeom>
        </p:spPr>
        <p:txBody>
          <a:bodyPr vert="horz" lIns="108321" tIns="54159" rIns="108321" bIns="54159" rtlCol="0"/>
          <a:lstStyle>
            <a:lvl1pPr algn="r">
              <a:defRPr sz="1400"/>
            </a:lvl1pPr>
          </a:lstStyle>
          <a:p>
            <a:fld id="{7C6ACB66-EAB9-4D45-9F9C-28EA120D791D}" type="datetimeFigureOut">
              <a:rPr lang="en-US"/>
              <a:pPr/>
              <a:t>8/2/2021</a:t>
            </a:fld>
            <a:endParaRPr/>
          </a:p>
        </p:txBody>
      </p:sp>
      <p:sp>
        <p:nvSpPr>
          <p:cNvPr id="4" name="Footer Placeholder 3"/>
          <p:cNvSpPr>
            <a:spLocks noGrp="1"/>
          </p:cNvSpPr>
          <p:nvPr>
            <p:ph type="ftr" sz="quarter" idx="2"/>
          </p:nvPr>
        </p:nvSpPr>
        <p:spPr>
          <a:xfrm>
            <a:off x="0" y="11378231"/>
            <a:ext cx="3011700" cy="598964"/>
          </a:xfrm>
          <a:prstGeom prst="rect">
            <a:avLst/>
          </a:prstGeom>
        </p:spPr>
        <p:txBody>
          <a:bodyPr vert="horz" lIns="108321" tIns="54159" rIns="108321" bIns="54159" rtlCol="0" anchor="b"/>
          <a:lstStyle>
            <a:lvl1pPr algn="l">
              <a:defRPr sz="1400"/>
            </a:lvl1pPr>
          </a:lstStyle>
          <a:p>
            <a:endParaRPr/>
          </a:p>
        </p:txBody>
      </p:sp>
      <p:sp>
        <p:nvSpPr>
          <p:cNvPr id="5" name="Slide Number Placeholder 4"/>
          <p:cNvSpPr>
            <a:spLocks noGrp="1"/>
          </p:cNvSpPr>
          <p:nvPr>
            <p:ph type="sldNum" sz="quarter" idx="3"/>
          </p:nvPr>
        </p:nvSpPr>
        <p:spPr>
          <a:xfrm>
            <a:off x="3936768" y="11378231"/>
            <a:ext cx="3011700" cy="598964"/>
          </a:xfrm>
          <a:prstGeom prst="rect">
            <a:avLst/>
          </a:prstGeom>
        </p:spPr>
        <p:txBody>
          <a:bodyPr vert="horz" lIns="108321" tIns="54159" rIns="108321" bIns="54159" rtlCol="0" anchor="b"/>
          <a:lstStyle>
            <a:lvl1pPr algn="r">
              <a:defRPr sz="1400"/>
            </a:lvl1pPr>
          </a:lstStyle>
          <a:p>
            <a:fld id="{92837A6B-DAA4-4C2D-AEAB-4E9E70095794}" type="slidenum">
              <a:rPr/>
              <a:pPr/>
              <a:t>‹#›</a:t>
            </a:fld>
            <a:endParaRPr/>
          </a:p>
        </p:txBody>
      </p:sp>
    </p:spTree>
    <p:extLst>
      <p:ext uri="{BB962C8B-B14F-4D97-AF65-F5344CB8AC3E}">
        <p14:creationId xmlns:p14="http://schemas.microsoft.com/office/powerpoint/2010/main" xmlns="" val="29215455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598964"/>
          </a:xfrm>
          <a:prstGeom prst="rect">
            <a:avLst/>
          </a:prstGeom>
        </p:spPr>
        <p:txBody>
          <a:bodyPr vert="horz" lIns="108321" tIns="54159" rIns="108321" bIns="54159" rtlCol="0"/>
          <a:lstStyle>
            <a:lvl1pPr algn="l">
              <a:defRPr sz="1400"/>
            </a:lvl1pPr>
          </a:lstStyle>
          <a:p>
            <a:endParaRPr/>
          </a:p>
        </p:txBody>
      </p:sp>
      <p:sp>
        <p:nvSpPr>
          <p:cNvPr id="3" name="Date Placeholder 2"/>
          <p:cNvSpPr>
            <a:spLocks noGrp="1"/>
          </p:cNvSpPr>
          <p:nvPr>
            <p:ph type="dt" idx="1"/>
          </p:nvPr>
        </p:nvSpPr>
        <p:spPr>
          <a:xfrm>
            <a:off x="3936768" y="0"/>
            <a:ext cx="3011700" cy="598964"/>
          </a:xfrm>
          <a:prstGeom prst="rect">
            <a:avLst/>
          </a:prstGeom>
        </p:spPr>
        <p:txBody>
          <a:bodyPr vert="horz" lIns="108321" tIns="54159" rIns="108321" bIns="54159" rtlCol="0"/>
          <a:lstStyle>
            <a:lvl1pPr algn="r">
              <a:defRPr sz="1400"/>
            </a:lvl1pPr>
          </a:lstStyle>
          <a:p>
            <a:fld id="{F879D970-AC71-40CF-8717-2E4EAB5207AF}" type="datetimeFigureOut">
              <a:rPr lang="en-US"/>
              <a:pPr/>
              <a:t>8/2/2021</a:t>
            </a:fld>
            <a:endParaRPr/>
          </a:p>
        </p:txBody>
      </p:sp>
      <p:sp>
        <p:nvSpPr>
          <p:cNvPr id="4" name="Slide Image Placeholder 3"/>
          <p:cNvSpPr>
            <a:spLocks noGrp="1" noRot="1" noChangeAspect="1"/>
          </p:cNvSpPr>
          <p:nvPr>
            <p:ph type="sldImg" idx="2"/>
          </p:nvPr>
        </p:nvSpPr>
        <p:spPr>
          <a:xfrm>
            <a:off x="-515938" y="898525"/>
            <a:ext cx="7981951" cy="4492625"/>
          </a:xfrm>
          <a:prstGeom prst="rect">
            <a:avLst/>
          </a:prstGeom>
          <a:noFill/>
          <a:ln w="12700">
            <a:solidFill>
              <a:prstClr val="black"/>
            </a:solidFill>
          </a:ln>
        </p:spPr>
        <p:txBody>
          <a:bodyPr vert="horz" lIns="108321" tIns="54159" rIns="108321" bIns="54159" rtlCol="0" anchor="ctr"/>
          <a:lstStyle/>
          <a:p>
            <a:endParaRPr/>
          </a:p>
        </p:txBody>
      </p:sp>
      <p:sp>
        <p:nvSpPr>
          <p:cNvPr id="5" name="Notes Placeholder 4"/>
          <p:cNvSpPr>
            <a:spLocks noGrp="1"/>
          </p:cNvSpPr>
          <p:nvPr>
            <p:ph type="body" sz="quarter" idx="3"/>
          </p:nvPr>
        </p:nvSpPr>
        <p:spPr>
          <a:xfrm>
            <a:off x="695008" y="5690155"/>
            <a:ext cx="5560060" cy="5390674"/>
          </a:xfrm>
          <a:prstGeom prst="rect">
            <a:avLst/>
          </a:prstGeom>
        </p:spPr>
        <p:txBody>
          <a:bodyPr vert="horz" lIns="108321" tIns="54159" rIns="108321" bIns="5415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11378231"/>
            <a:ext cx="3011700" cy="598964"/>
          </a:xfrm>
          <a:prstGeom prst="rect">
            <a:avLst/>
          </a:prstGeom>
        </p:spPr>
        <p:txBody>
          <a:bodyPr vert="horz" lIns="108321" tIns="54159" rIns="108321" bIns="54159" rtlCol="0" anchor="b"/>
          <a:lstStyle>
            <a:lvl1pPr algn="l">
              <a:defRPr sz="1400"/>
            </a:lvl1pPr>
          </a:lstStyle>
          <a:p>
            <a:endParaRPr/>
          </a:p>
        </p:txBody>
      </p:sp>
      <p:sp>
        <p:nvSpPr>
          <p:cNvPr id="7" name="Slide Number Placeholder 6"/>
          <p:cNvSpPr>
            <a:spLocks noGrp="1"/>
          </p:cNvSpPr>
          <p:nvPr>
            <p:ph type="sldNum" sz="quarter" idx="5"/>
          </p:nvPr>
        </p:nvSpPr>
        <p:spPr>
          <a:xfrm>
            <a:off x="3936768" y="11378231"/>
            <a:ext cx="3011700" cy="598964"/>
          </a:xfrm>
          <a:prstGeom prst="rect">
            <a:avLst/>
          </a:prstGeom>
        </p:spPr>
        <p:txBody>
          <a:bodyPr vert="horz" lIns="108321" tIns="54159" rIns="108321" bIns="54159" rtlCol="0" anchor="b"/>
          <a:lstStyle>
            <a:lvl1pPr algn="r">
              <a:defRPr sz="1400"/>
            </a:lvl1pPr>
          </a:lstStyle>
          <a:p>
            <a:fld id="{03266150-FA26-45B5-BF0B-186B42A09DC9}" type="slidenum">
              <a:rPr/>
              <a:pPr/>
              <a:t>‹#›</a:t>
            </a:fld>
            <a:endParaRPr/>
          </a:p>
        </p:txBody>
      </p:sp>
    </p:spTree>
    <p:extLst>
      <p:ext uri="{BB962C8B-B14F-4D97-AF65-F5344CB8AC3E}">
        <p14:creationId xmlns:p14="http://schemas.microsoft.com/office/powerpoint/2010/main" xmlns="" val="1459467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pic>
        <p:nvPicPr>
          <p:cNvPr id="11" name="Picture 10" descr="new-uni1.jpg"/>
          <p:cNvPicPr>
            <a:picLocks noChangeAspect="1"/>
          </p:cNvPicPr>
          <p:nvPr userDrawn="1"/>
        </p:nvPicPr>
        <p:blipFill>
          <a:blip r:embed="rId3" cstate="print">
            <a:clrChange>
              <a:clrFrom>
                <a:srgbClr val="FFFFFF"/>
              </a:clrFrom>
              <a:clrTo>
                <a:srgbClr val="FFFFFF">
                  <a:alpha val="0"/>
                </a:srgbClr>
              </a:clrTo>
            </a:clrChange>
            <a:duotone>
              <a:prstClr val="black"/>
              <a:srgbClr val="0033CC">
                <a:tint val="45000"/>
                <a:satMod val="400000"/>
              </a:srgbClr>
            </a:duotone>
          </a:blip>
          <a:stretch>
            <a:fillRect/>
          </a:stretch>
        </p:blipFill>
        <p:spPr>
          <a:xfrm>
            <a:off x="11504611" y="0"/>
            <a:ext cx="684213" cy="7025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pic>
        <p:nvPicPr>
          <p:cNvPr id="7" name="Picture 6" descr="new-uni1.jpg"/>
          <p:cNvPicPr>
            <a:picLocks noChangeAspect="1"/>
          </p:cNvPicPr>
          <p:nvPr userDrawn="1"/>
        </p:nvPicPr>
        <p:blipFill>
          <a:blip r:embed="rId2" cstate="print">
            <a:clrChange>
              <a:clrFrom>
                <a:srgbClr val="FFFFFF"/>
              </a:clrFrom>
              <a:clrTo>
                <a:srgbClr val="FFFFFF">
                  <a:alpha val="0"/>
                </a:srgbClr>
              </a:clrTo>
            </a:clrChange>
            <a:duotone>
              <a:prstClr val="black"/>
              <a:srgbClr val="0033CC">
                <a:tint val="45000"/>
                <a:satMod val="400000"/>
              </a:srgbClr>
            </a:duotone>
          </a:blip>
          <a:stretch>
            <a:fillRect/>
          </a:stretch>
        </p:blipFill>
        <p:spPr>
          <a:xfrm>
            <a:off x="11504611" y="0"/>
            <a:ext cx="684213" cy="7025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pic>
        <p:nvPicPr>
          <p:cNvPr id="10" name="Picture 9" descr="new-uni1.jpg"/>
          <p:cNvPicPr>
            <a:picLocks noChangeAspect="1"/>
          </p:cNvPicPr>
          <p:nvPr userDrawn="1"/>
        </p:nvPicPr>
        <p:blipFill>
          <a:blip r:embed="rId3" cstate="print">
            <a:clrChange>
              <a:clrFrom>
                <a:srgbClr val="FFFFFF"/>
              </a:clrFrom>
              <a:clrTo>
                <a:srgbClr val="FFFFFF">
                  <a:alpha val="0"/>
                </a:srgbClr>
              </a:clrTo>
            </a:clrChange>
            <a:duotone>
              <a:prstClr val="black"/>
              <a:srgbClr val="0033CC">
                <a:tint val="45000"/>
                <a:satMod val="400000"/>
              </a:srgbClr>
            </a:duotone>
          </a:blip>
          <a:stretch>
            <a:fillRect/>
          </a:stretch>
        </p:blipFill>
        <p:spPr>
          <a:xfrm>
            <a:off x="11504611" y="0"/>
            <a:ext cx="684213" cy="7025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pPr/>
              <a:t>‹#›</a:t>
            </a:fld>
            <a:endParaRPr/>
          </a:p>
        </p:txBody>
      </p:sp>
      <p:pic>
        <p:nvPicPr>
          <p:cNvPr id="7" name="Picture 6" descr="new-uni1.jpg"/>
          <p:cNvPicPr>
            <a:picLocks noChangeAspect="1"/>
          </p:cNvPicPr>
          <p:nvPr userDrawn="1"/>
        </p:nvPicPr>
        <p:blipFill>
          <a:blip r:embed="rId3" cstate="print">
            <a:clrChange>
              <a:clrFrom>
                <a:srgbClr val="FFFFFF"/>
              </a:clrFrom>
              <a:clrTo>
                <a:srgbClr val="FFFFFF">
                  <a:alpha val="0"/>
                </a:srgbClr>
              </a:clrTo>
            </a:clrChange>
            <a:duotone>
              <a:prstClr val="black"/>
              <a:srgbClr val="0033CC">
                <a:tint val="45000"/>
                <a:satMod val="400000"/>
              </a:srgbClr>
            </a:duotone>
          </a:blip>
          <a:stretch>
            <a:fillRect/>
          </a:stretch>
        </p:blipFill>
        <p:spPr>
          <a:xfrm>
            <a:off x="11504611" y="0"/>
            <a:ext cx="684213" cy="7025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4" cstate="print">
            <a:extLst>
              <a:ext uri="{28A0092B-C50C-407E-A947-70E740481C1C}">
                <a14:useLocalDpi xmlns:a14="http://schemas.microsoft.com/office/drawing/2010/main" xmlns=""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p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6255" y="0"/>
            <a:ext cx="11790218"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Academic Services</a:t>
            </a:r>
            <a:r>
              <a:rPr kumimoji="0" lang="en-US"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Unit </a:t>
            </a:r>
            <a:r>
              <a:rPr lang="en-US" sz="3200" b="1" dirty="0" smtClean="0">
                <a:latin typeface="Times New Roman" pitchFamily="18" charset="0"/>
                <a:ea typeface="Times New Roman" pitchFamily="18" charset="0"/>
                <a:cs typeface="Times New Roman" pitchFamily="18" charset="0"/>
              </a:rPr>
              <a:t>:-</a:t>
            </a:r>
          </a:p>
          <a:p>
            <a:pPr algn="just"/>
            <a:endParaRPr lang="en-US" sz="3200" b="1" dirty="0" smtClean="0">
              <a:latin typeface="Times New Roman" pitchFamily="18" charset="0"/>
              <a:ea typeface="Times New Roman" pitchFamily="18" charset="0"/>
              <a:cs typeface="Times New Roman" pitchFamily="18" charset="0"/>
            </a:endParaRPr>
          </a:p>
          <a:p>
            <a:pPr algn="just">
              <a:spcBef>
                <a:spcPts val="600"/>
              </a:spcBef>
              <a:spcAft>
                <a:spcPts val="600"/>
              </a:spcAf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 per the Maharashtra</a:t>
            </a:r>
            <a:r>
              <a:rPr kumimoji="0" lang="en-US"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Public University Act 2016 section (2) (</a:t>
            </a:r>
            <a:r>
              <a:rPr lang="en-US" sz="2800" b="1" dirty="0" smtClean="0">
                <a:latin typeface="Times New Roman" pitchFamily="18" charset="0"/>
                <a:ea typeface="Times New Roman" pitchFamily="18" charset="0"/>
                <a:cs typeface="Times New Roman" pitchFamily="18" charset="0"/>
              </a:rPr>
              <a:t>1) </a:t>
            </a:r>
          </a:p>
          <a:p>
            <a:pPr algn="just">
              <a:lnSpc>
                <a:spcPct val="150000"/>
              </a:lnSpc>
            </a:pP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a:lnSpc>
                <a:spcPct val="150000"/>
              </a:lnSpc>
              <a:spcBef>
                <a:spcPts val="600"/>
              </a:spcBef>
              <a:spcAft>
                <a:spcPts val="600"/>
              </a:spcAft>
            </a:pPr>
            <a:r>
              <a:rPr kumimoji="0" lang="en-US"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“academic services unit” means university science and instrumentation centre, academic staff college, </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computer centre</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university</a:t>
            </a:r>
            <a:r>
              <a:rPr kumimoji="0" lang="en-US" sz="28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printing press or any other unit providing specialized services for the promotion of any of the objectives of the university;</a:t>
            </a:r>
            <a:endParaRPr kumimoji="0" lang="en-US" sz="2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5" name="TextBox 4"/>
          <p:cNvSpPr txBox="1"/>
          <p:nvPr/>
        </p:nvSpPr>
        <p:spPr>
          <a:xfrm>
            <a:off x="11504612" y="6336268"/>
            <a:ext cx="609600" cy="369332"/>
          </a:xfrm>
          <a:prstGeom prst="rect">
            <a:avLst/>
          </a:prstGeom>
          <a:noFill/>
        </p:spPr>
        <p:txBody>
          <a:bodyPr wrap="square" rtlCol="0">
            <a:spAutoFit/>
          </a:bodyPr>
          <a:lstStyle/>
          <a:p>
            <a:r>
              <a:rPr lang="en-US" dirty="0" smtClean="0"/>
              <a:t>- 5 -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6255" y="0"/>
            <a:ext cx="11790218" cy="9217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200" b="1" dirty="0" smtClean="0">
                <a:latin typeface="Times New Roman" pitchFamily="18" charset="0"/>
                <a:ea typeface="Times New Roman" pitchFamily="18" charset="0"/>
                <a:cs typeface="Times New Roman" pitchFamily="18" charset="0"/>
              </a:rPr>
              <a:t>As per the Maharashtra Public University Act 2016 section (49)</a:t>
            </a:r>
          </a:p>
          <a:p>
            <a:pPr algn="just"/>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Board of Information Technology </a:t>
            </a:r>
            <a:r>
              <a:rPr lang="en-US" sz="2800" b="1" dirty="0" smtClean="0">
                <a:latin typeface="Times New Roman" pitchFamily="18" charset="0"/>
                <a:ea typeface="Times New Roman" pitchFamily="18" charset="0"/>
                <a:cs typeface="Times New Roman" pitchFamily="18" charset="0"/>
              </a:rPr>
              <a:t>:-</a:t>
            </a:r>
          </a:p>
          <a:p>
            <a:pPr algn="just"/>
            <a:r>
              <a:rPr lang="en-US" sz="2300" dirty="0" smtClean="0"/>
              <a:t>49. (1) There shall be a Board of Information Technology to create an umbrella structure to professionally manage the selection, deployment and use of application software and  technology in Academics, Finances and Administration, address the issues relating to use of the right kind of technology, software, hardware and connectivity to deploy technology in all domains of activities and associated tasks of the university and to project the funds required for that purpose.</a:t>
            </a:r>
            <a:endParaRPr lang="en-IN" sz="2300" dirty="0" smtClean="0"/>
          </a:p>
          <a:p>
            <a:pPr algn="just"/>
            <a:r>
              <a:rPr lang="en-US" sz="2300" dirty="0" smtClean="0"/>
              <a:t>(2) The Board of information Technology shall meet at least three times in a year.</a:t>
            </a:r>
            <a:endParaRPr lang="en-IN" sz="2300" dirty="0" smtClean="0"/>
          </a:p>
          <a:p>
            <a:pPr algn="just"/>
            <a:r>
              <a:rPr lang="en-US" sz="2300" dirty="0" smtClean="0"/>
              <a:t>(3) The board of information Technology shall consist of the following members, namely :-</a:t>
            </a:r>
          </a:p>
          <a:p>
            <a:pPr algn="just"/>
            <a:endParaRPr lang="en-US" sz="2400" dirty="0" smtClean="0"/>
          </a:p>
          <a:p>
            <a:pPr algn="just"/>
            <a:endParaRPr lang="en-IN" sz="2400" dirty="0" smtClean="0"/>
          </a:p>
          <a:p>
            <a:pPr indent="360363" algn="just">
              <a:tabLst>
                <a:tab pos="360363" algn="l"/>
                <a:tab pos="7177088" algn="l"/>
              </a:tabLst>
            </a:pPr>
            <a:endParaRPr lang="en-US" sz="2400" dirty="0" smtClean="0"/>
          </a:p>
          <a:p>
            <a:pPr indent="360363" algn="just">
              <a:tabLst>
                <a:tab pos="360363" algn="l"/>
                <a:tab pos="7177088" algn="l"/>
              </a:tabLst>
            </a:pPr>
            <a:endParaRPr lang="en-US" sz="2400" dirty="0" smtClean="0"/>
          </a:p>
          <a:p>
            <a:pPr indent="360363" algn="just">
              <a:tabLst>
                <a:tab pos="360363" algn="l"/>
                <a:tab pos="7177088" algn="l"/>
              </a:tabLst>
            </a:pPr>
            <a:r>
              <a:rPr lang="en-US" sz="2400" dirty="0" smtClean="0"/>
              <a:t>- </a:t>
            </a:r>
          </a:p>
          <a:p>
            <a:pPr indent="360363" algn="just">
              <a:tabLst>
                <a:tab pos="360363" algn="l"/>
                <a:tab pos="720725" algn="l"/>
              </a:tabLst>
            </a:pPr>
            <a:endParaRPr lang="en-US" sz="2400" b="1" dirty="0" smtClean="0"/>
          </a:p>
          <a:p>
            <a:pPr indent="360363" algn="just">
              <a:tabLst>
                <a:tab pos="360363" algn="l"/>
                <a:tab pos="720725" algn="l"/>
              </a:tabLst>
            </a:pPr>
            <a:r>
              <a:rPr lang="en-US" sz="2400" b="1" dirty="0" smtClean="0"/>
              <a:t>	</a:t>
            </a:r>
          </a:p>
          <a:p>
            <a:pPr algn="just"/>
            <a:endParaRPr lang="en-IN" sz="2400" dirty="0" smtClean="0"/>
          </a:p>
          <a:p>
            <a:pPr algn="just">
              <a:spcBef>
                <a:spcPts val="600"/>
              </a:spcBef>
              <a:spcAft>
                <a:spcPts val="600"/>
              </a:spcAft>
            </a:pPr>
            <a:endParaRPr lang="en-US" sz="3200" b="1" dirty="0" smtClean="0">
              <a:latin typeface="Times New Roman" pitchFamily="18" charset="0"/>
              <a:ea typeface="Times New Roman" pitchFamily="18" charset="0"/>
              <a:cs typeface="Times New Roman" pitchFamily="18" charset="0"/>
            </a:endParaRPr>
          </a:p>
          <a:p>
            <a:pPr algn="just"/>
            <a:endParaRPr lang="en-US" sz="3200" b="1" dirty="0" smtClean="0">
              <a:latin typeface="Times New Roman" pitchFamily="18" charset="0"/>
              <a:ea typeface="Times New Roman" pitchFamily="18" charset="0"/>
              <a:cs typeface="Times New Roman" pitchFamily="18" charset="0"/>
            </a:endParaRPr>
          </a:p>
          <a:p>
            <a:pPr algn="just">
              <a:lnSpc>
                <a:spcPct val="150000"/>
              </a:lnSpc>
            </a:pP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a:lnSpc>
                <a:spcPct val="150000"/>
              </a:lnSpc>
              <a:spcBef>
                <a:spcPts val="600"/>
              </a:spcBef>
              <a:spcAft>
                <a:spcPts val="600"/>
              </a:spcAf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379412" y="4114800"/>
          <a:ext cx="11658600" cy="2489200"/>
        </p:xfrm>
        <a:graphic>
          <a:graphicData uri="http://schemas.openxmlformats.org/drawingml/2006/table">
            <a:tbl>
              <a:tblPr firstRow="1" bandRow="1">
                <a:tableStyleId>{B301B821-A1FF-4177-AEE7-76D212191A09}</a:tableStyleId>
              </a:tblPr>
              <a:tblGrid>
                <a:gridCol w="609600"/>
                <a:gridCol w="4419600"/>
                <a:gridCol w="1524000"/>
                <a:gridCol w="51054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Vice-Chancellor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Chairperson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Dr. </a:t>
                      </a:r>
                      <a:r>
                        <a:rPr lang="en-US" sz="1800" b="1" dirty="0" err="1" smtClean="0"/>
                        <a:t>V.M.Bhale</a:t>
                      </a:r>
                      <a:endParaRPr lang="en-IN" dirty="0"/>
                    </a:p>
                  </a:txBody>
                  <a:tcPr/>
                </a:tc>
              </a:tr>
              <a:tr h="370840">
                <a:tc>
                  <a:txBody>
                    <a:bodyPr/>
                    <a:lstStyle/>
                    <a:p>
                      <a:r>
                        <a:rPr lang="en-US" sz="1800" dirty="0" smtClean="0"/>
                        <a:t>(b) </a:t>
                      </a:r>
                      <a:endParaRPr lang="en-IN" dirty="0"/>
                    </a:p>
                  </a:txBody>
                  <a:tcPr/>
                </a:tc>
                <a:tc>
                  <a:txBody>
                    <a:bodyPr/>
                    <a:lstStyle/>
                    <a:p>
                      <a:r>
                        <a:rPr lang="en-US" sz="1800" dirty="0" smtClean="0"/>
                        <a:t>the Pro-Vice-Chancellor </a:t>
                      </a:r>
                      <a:endParaRPr lang="en-IN" dirty="0"/>
                    </a:p>
                  </a:txBody>
                  <a:tcPr/>
                </a:tc>
                <a:tc>
                  <a:txBody>
                    <a:bodyPr/>
                    <a:lstStyle/>
                    <a:p>
                      <a:r>
                        <a:rPr lang="en-US" dirty="0" smtClean="0"/>
                        <a:t>Member</a:t>
                      </a:r>
                      <a:endParaRPr lang="en-IN" dirty="0"/>
                    </a:p>
                  </a:txBody>
                  <a:tcPr/>
                </a:tc>
                <a:tc>
                  <a:txBody>
                    <a:bodyPr/>
                    <a:lstStyle/>
                    <a:p>
                      <a:r>
                        <a:rPr lang="en-US" sz="1800" b="1" dirty="0" err="1" smtClean="0"/>
                        <a:t>Dr.Rajesh</a:t>
                      </a:r>
                      <a:r>
                        <a:rPr lang="en-US" sz="1800" b="1" dirty="0" smtClean="0"/>
                        <a:t> </a:t>
                      </a:r>
                      <a:r>
                        <a:rPr lang="en-US" sz="1800" b="1" dirty="0" err="1" smtClean="0"/>
                        <a:t>Jaipurkar</a:t>
                      </a:r>
                      <a:endParaRPr lang="en-IN" dirty="0"/>
                    </a:p>
                  </a:txBody>
                  <a:tcPr/>
                </a:tc>
              </a:tr>
              <a:tr h="370840">
                <a:tc>
                  <a:txBody>
                    <a:bodyPr/>
                    <a:lstStyle/>
                    <a:p>
                      <a:r>
                        <a:rPr lang="en-US" sz="1800" dirty="0" smtClean="0"/>
                        <a:t>(c)</a:t>
                      </a:r>
                      <a:endParaRPr lang="en-IN" dirty="0"/>
                    </a:p>
                  </a:txBody>
                  <a:tcPr/>
                </a:tc>
                <a:tc>
                  <a:txBody>
                    <a:bodyPr/>
                    <a:lstStyle/>
                    <a:p>
                      <a:r>
                        <a:rPr lang="en-US" sz="1800" dirty="0" smtClean="0"/>
                        <a:t>the Deans of faculties and Associate Deans, if any;</a:t>
                      </a:r>
                      <a:endParaRPr lang="en-IN" dirty="0"/>
                    </a:p>
                  </a:txBody>
                  <a:tcPr/>
                </a:tc>
                <a:tc>
                  <a:txBody>
                    <a:bodyPr/>
                    <a:lstStyle/>
                    <a:p>
                      <a:endParaRPr lang="en-IN" dirty="0"/>
                    </a:p>
                  </a:txBody>
                  <a:tcPr/>
                </a:tc>
                <a:tc>
                  <a:txBody>
                    <a:bodyPr/>
                    <a:lstStyle/>
                    <a:p>
                      <a:pPr marL="342900" indent="-342900" algn="just">
                        <a:buAutoNum type="arabicPeriod"/>
                        <a:tabLst/>
                      </a:pPr>
                      <a:r>
                        <a:rPr lang="en-US" sz="1800" b="1" dirty="0" err="1" smtClean="0"/>
                        <a:t>Dr.F.C.Raghuwanshi</a:t>
                      </a:r>
                      <a:r>
                        <a:rPr lang="en-US" sz="1800" b="1" dirty="0" smtClean="0"/>
                        <a:t>, Dean (Sci. &amp; Tech.)</a:t>
                      </a:r>
                      <a:endParaRPr lang="en-IN" sz="1800" b="1" dirty="0" smtClean="0"/>
                    </a:p>
                    <a:p>
                      <a:pPr marL="342900" indent="-342900" algn="just">
                        <a:buAutoNum type="arabicPeriod"/>
                        <a:tabLst>
                          <a:tab pos="355600" algn="l"/>
                        </a:tabLst>
                      </a:pPr>
                      <a:r>
                        <a:rPr lang="en-US" sz="1800" b="1" dirty="0" err="1" smtClean="0"/>
                        <a:t>Dr.D.W.Nichit</a:t>
                      </a:r>
                      <a:r>
                        <a:rPr lang="en-US" sz="1800" b="1" dirty="0" smtClean="0"/>
                        <a:t>,  Dean  (Commerce &amp; Management)	</a:t>
                      </a:r>
                      <a:endParaRPr lang="en-IN" sz="1800" b="1" dirty="0" smtClean="0"/>
                    </a:p>
                    <a:p>
                      <a:pPr marL="0" indent="0" algn="just">
                        <a:tabLst>
                          <a:tab pos="355600" algn="l"/>
                        </a:tabLst>
                      </a:pPr>
                      <a:r>
                        <a:rPr lang="en-US" sz="1800" b="1" dirty="0" smtClean="0"/>
                        <a:t>3. 	Dr. </a:t>
                      </a:r>
                      <a:r>
                        <a:rPr lang="en-US" sz="1800" b="1" dirty="0" err="1" smtClean="0"/>
                        <a:t>Avinash</a:t>
                      </a:r>
                      <a:r>
                        <a:rPr lang="en-US" sz="1800" b="1" dirty="0" smtClean="0"/>
                        <a:t> </a:t>
                      </a:r>
                      <a:r>
                        <a:rPr lang="en-US" sz="1800" b="1" dirty="0" err="1" smtClean="0"/>
                        <a:t>Mohril</a:t>
                      </a:r>
                      <a:r>
                        <a:rPr lang="en-US" sz="1800" b="1" dirty="0" smtClean="0"/>
                        <a:t>, Dean (Human Science)</a:t>
                      </a:r>
                      <a:endParaRPr lang="en-IN" sz="1800" b="1" dirty="0" smtClean="0"/>
                    </a:p>
                    <a:p>
                      <a:pPr marL="342900" indent="-342900" algn="just">
                        <a:buAutoNum type="arabicPeriod" startAt="4"/>
                        <a:tabLst>
                          <a:tab pos="355600" algn="l"/>
                        </a:tabLst>
                      </a:pPr>
                      <a:r>
                        <a:rPr lang="en-US" sz="1800" b="1" dirty="0" err="1" smtClean="0"/>
                        <a:t>Dr.Vaishali</a:t>
                      </a:r>
                      <a:r>
                        <a:rPr lang="en-US" sz="1800" b="1" dirty="0" smtClean="0"/>
                        <a:t> </a:t>
                      </a:r>
                      <a:r>
                        <a:rPr lang="en-US" sz="1800" b="1" dirty="0" err="1" smtClean="0"/>
                        <a:t>Gudadhe</a:t>
                      </a:r>
                      <a:r>
                        <a:rPr lang="en-US" sz="1800" b="1" dirty="0" smtClean="0"/>
                        <a:t>, Dean (Inter University </a:t>
                      </a:r>
                    </a:p>
                    <a:p>
                      <a:pPr marL="342900" indent="-342900" algn="just">
                        <a:buNone/>
                        <a:tabLst>
                          <a:tab pos="355600" algn="l"/>
                        </a:tabLst>
                      </a:pPr>
                      <a:r>
                        <a:rPr lang="en-US" sz="1800" b="1" dirty="0" smtClean="0"/>
                        <a:t>	Study)</a:t>
                      </a:r>
                      <a:endParaRPr lang="en-IN" dirty="0"/>
                    </a:p>
                  </a:txBody>
                  <a:tcPr/>
                </a:tc>
              </a:tr>
            </a:tbl>
          </a:graphicData>
        </a:graphic>
      </p:graphicFrame>
      <p:sp>
        <p:nvSpPr>
          <p:cNvPr id="6" name="TextBox 5"/>
          <p:cNvSpPr txBox="1"/>
          <p:nvPr/>
        </p:nvSpPr>
        <p:spPr>
          <a:xfrm>
            <a:off x="11580812" y="6488668"/>
            <a:ext cx="609600" cy="369332"/>
          </a:xfrm>
          <a:prstGeom prst="rect">
            <a:avLst/>
          </a:prstGeom>
          <a:noFill/>
        </p:spPr>
        <p:txBody>
          <a:bodyPr wrap="square" rtlCol="0">
            <a:spAutoFit/>
          </a:bodyPr>
          <a:lstStyle/>
          <a:p>
            <a:r>
              <a:rPr lang="en-US" dirty="0" smtClean="0"/>
              <a:t>- 6 -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6255" y="0"/>
            <a:ext cx="11790218" cy="24699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300"/>
              </a:spcBef>
              <a:spcAft>
                <a:spcPts val="300"/>
              </a:spcAft>
            </a:pPr>
            <a:endParaRPr lang="en-US" sz="2400" dirty="0" smtClean="0"/>
          </a:p>
          <a:p>
            <a:pPr algn="just">
              <a:spcBef>
                <a:spcPts val="300"/>
              </a:spcBef>
              <a:spcAft>
                <a:spcPts val="300"/>
              </a:spcAft>
            </a:pPr>
            <a:endParaRPr lang="en-US" sz="2400" dirty="0" smtClean="0"/>
          </a:p>
          <a:p>
            <a:pPr algn="just">
              <a:spcBef>
                <a:spcPts val="300"/>
              </a:spcBef>
              <a:spcAft>
                <a:spcPts val="300"/>
              </a:spcAft>
            </a:pPr>
            <a:endParaRPr lang="en-US" sz="2400" dirty="0" smtClean="0"/>
          </a:p>
          <a:p>
            <a:pPr algn="just">
              <a:spcBef>
                <a:spcPts val="300"/>
              </a:spcBef>
              <a:spcAft>
                <a:spcPts val="300"/>
              </a:spcAft>
            </a:pPr>
            <a:endParaRPr lang="en-US" sz="2400" dirty="0" smtClean="0"/>
          </a:p>
          <a:p>
            <a:pPr algn="just">
              <a:lnSpc>
                <a:spcPct val="150000"/>
              </a:lnSpc>
              <a:spcBef>
                <a:spcPts val="600"/>
              </a:spcBef>
              <a:spcAft>
                <a:spcPts val="600"/>
              </a:spcAf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303212" y="685800"/>
          <a:ext cx="11658600" cy="4749800"/>
        </p:xfrm>
        <a:graphic>
          <a:graphicData uri="http://schemas.openxmlformats.org/drawingml/2006/table">
            <a:tbl>
              <a:tblPr firstRow="1" bandRow="1">
                <a:tableStyleId>{B301B821-A1FF-4177-AEE7-76D212191A09}</a:tableStyleId>
              </a:tblPr>
              <a:tblGrid>
                <a:gridCol w="609600"/>
                <a:gridCol w="4419600"/>
                <a:gridCol w="1524000"/>
                <a:gridCol w="51054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Director of Board of Examination and Evaluation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Dr. </a:t>
                      </a:r>
                      <a:r>
                        <a:rPr lang="en-US" sz="1800" b="1" dirty="0" err="1" smtClean="0"/>
                        <a:t>H.R.Deshmukh</a:t>
                      </a:r>
                      <a:endParaRPr lang="en-IN" dirty="0"/>
                    </a:p>
                  </a:txBody>
                  <a:tcPr/>
                </a:tc>
              </a:tr>
              <a:tr h="370840">
                <a:tc>
                  <a:txBody>
                    <a:bodyPr/>
                    <a:lstStyle/>
                    <a:p>
                      <a:r>
                        <a:rPr lang="en-US" sz="1800" dirty="0" smtClean="0"/>
                        <a:t>(e) </a:t>
                      </a:r>
                      <a:endParaRPr lang="en-IN" dirty="0"/>
                    </a:p>
                  </a:txBody>
                  <a:tcPr/>
                </a:tc>
                <a:tc>
                  <a:txBody>
                    <a:bodyPr/>
                    <a:lstStyle/>
                    <a:p>
                      <a:r>
                        <a:rPr lang="en-US" sz="1800" dirty="0" smtClean="0"/>
                        <a:t>the Finance and Accounts Officer </a:t>
                      </a:r>
                      <a:endParaRPr lang="en-IN" dirty="0"/>
                    </a:p>
                  </a:txBody>
                  <a:tcPr/>
                </a:tc>
                <a:tc>
                  <a:txBody>
                    <a:bodyPr/>
                    <a:lstStyle/>
                    <a:p>
                      <a:endParaRPr lang="en-IN" dirty="0"/>
                    </a:p>
                  </a:txBody>
                  <a:tcPr/>
                </a:tc>
                <a:tc>
                  <a:txBody>
                    <a:bodyPr/>
                    <a:lstStyle/>
                    <a:p>
                      <a:r>
                        <a:rPr lang="en-US" sz="1800" b="1" dirty="0" err="1" smtClean="0"/>
                        <a:t>Dr.B.D.Karhad</a:t>
                      </a:r>
                      <a:endParaRPr lang="en-IN" dirty="0"/>
                    </a:p>
                  </a:txBody>
                  <a:tcPr/>
                </a:tc>
              </a:tr>
              <a:tr h="370840">
                <a:tc>
                  <a:txBody>
                    <a:bodyPr/>
                    <a:lstStyle/>
                    <a:p>
                      <a:r>
                        <a:rPr lang="en-US" sz="1800" dirty="0" smtClean="0"/>
                        <a:t>(f)</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one professor from university departments having knowledge and expertise in the domain of software and hardware, nominated by the Vice-Chancellor </a:t>
                      </a:r>
                      <a:endParaRPr lang="en-IN" dirty="0"/>
                    </a:p>
                  </a:txBody>
                  <a:tcPr/>
                </a:tc>
                <a:tc>
                  <a:txBody>
                    <a:bodyPr/>
                    <a:lstStyle/>
                    <a:p>
                      <a:endParaRPr lang="en-IN" dirty="0"/>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Tx/>
                        <a:buNone/>
                        <a:tabLst/>
                        <a:defRPr/>
                      </a:pPr>
                      <a:r>
                        <a:rPr lang="en-US" sz="1800" b="1" dirty="0" smtClean="0"/>
                        <a:t>Dr. </a:t>
                      </a:r>
                      <a:r>
                        <a:rPr lang="en-US" sz="1800" b="1" dirty="0" err="1" smtClean="0"/>
                        <a:t>S.S.Sherekar</a:t>
                      </a:r>
                      <a:r>
                        <a:rPr lang="en-US" sz="1800" b="1" dirty="0" smtClean="0"/>
                        <a:t>, </a:t>
                      </a:r>
                      <a:r>
                        <a:rPr lang="en-US" sz="1800" b="1" dirty="0" err="1" smtClean="0"/>
                        <a:t>Deptt</a:t>
                      </a:r>
                      <a:r>
                        <a:rPr lang="en-US" sz="1800" b="1" dirty="0" smtClean="0"/>
                        <a:t>. of  Computer Science</a:t>
                      </a:r>
                      <a:endParaRPr lang="en-IN" sz="1800" b="1" dirty="0" smtClean="0"/>
                    </a:p>
                    <a:p>
                      <a:pPr marL="342900" indent="-342900" algn="just">
                        <a:buAutoNum type="arabicPeriod"/>
                        <a:tabLst/>
                      </a:pPr>
                      <a:endParaRPr lang="en-IN" dirty="0"/>
                    </a:p>
                  </a:txBody>
                  <a:tcPr/>
                </a:tc>
              </a:tr>
              <a:tr h="370840">
                <a:tc>
                  <a:txBody>
                    <a:bodyPr/>
                    <a:lstStyle/>
                    <a:p>
                      <a:r>
                        <a:rPr lang="en-US" sz="1800" dirty="0" smtClean="0"/>
                        <a:t>(g)</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two experts in the field of information and communication technology, nominated by the Vice-Chancellor, one of whom shall be an expert in software and the other in the field of hardware</a:t>
                      </a:r>
                      <a:endParaRPr lang="en-IN" dirty="0"/>
                    </a:p>
                  </a:txBody>
                  <a:tcPr/>
                </a:tc>
                <a:tc>
                  <a:txBody>
                    <a:bodyPr/>
                    <a:lstStyle/>
                    <a:p>
                      <a:endParaRPr lang="en-IN" dirty="0"/>
                    </a:p>
                  </a:txBody>
                  <a:tcPr/>
                </a:tc>
                <a:tc>
                  <a:txBody>
                    <a:bodyPr/>
                    <a:lstStyle/>
                    <a:p>
                      <a:pPr marL="342900" indent="-342900" algn="just">
                        <a:buAutoNum type="arabicPeriod"/>
                        <a:tabLst>
                          <a:tab pos="355600" algn="l"/>
                          <a:tab pos="2063750" algn="l"/>
                          <a:tab pos="2424113" algn="l"/>
                        </a:tabLst>
                      </a:pPr>
                      <a:r>
                        <a:rPr lang="en-US" sz="1800" b="1" dirty="0" smtClean="0"/>
                        <a:t>Dr. </a:t>
                      </a:r>
                      <a:r>
                        <a:rPr lang="en-US" sz="1800" b="1" dirty="0" err="1" smtClean="0"/>
                        <a:t>N.A.Koli</a:t>
                      </a:r>
                      <a:r>
                        <a:rPr lang="en-US" sz="1800" b="1" dirty="0" smtClean="0"/>
                        <a:t>, Deputy Registrar (Accounts)</a:t>
                      </a:r>
                    </a:p>
                    <a:p>
                      <a:pPr marL="342900" indent="-342900" algn="just">
                        <a:spcBef>
                          <a:spcPts val="300"/>
                        </a:spcBef>
                        <a:spcAft>
                          <a:spcPts val="300"/>
                        </a:spcAft>
                        <a:buAutoNum type="arabicPeriod" startAt="2"/>
                        <a:tabLst>
                          <a:tab pos="355600" algn="l"/>
                          <a:tab pos="2063750" algn="l"/>
                          <a:tab pos="2424113" algn="l"/>
                        </a:tabLst>
                      </a:pPr>
                      <a:r>
                        <a:rPr lang="en-US" sz="1800" b="1" dirty="0" err="1" smtClean="0"/>
                        <a:t>Dr.Sheetal</a:t>
                      </a:r>
                      <a:r>
                        <a:rPr lang="en-US" sz="1800" b="1" dirty="0" smtClean="0"/>
                        <a:t> </a:t>
                      </a:r>
                      <a:r>
                        <a:rPr lang="en-US" sz="1800" b="1" dirty="0" err="1" smtClean="0"/>
                        <a:t>Dhande</a:t>
                      </a:r>
                      <a:r>
                        <a:rPr lang="en-US" sz="1800" b="1" dirty="0" smtClean="0"/>
                        <a:t>, Head, </a:t>
                      </a:r>
                    </a:p>
                    <a:p>
                      <a:pPr marL="342900" indent="-342900" algn="just">
                        <a:spcBef>
                          <a:spcPts val="300"/>
                        </a:spcBef>
                        <a:spcAft>
                          <a:spcPts val="300"/>
                        </a:spcAft>
                        <a:buNone/>
                        <a:tabLst>
                          <a:tab pos="355600" algn="l"/>
                          <a:tab pos="2063750" algn="l"/>
                          <a:tab pos="2424113" algn="l"/>
                        </a:tabLst>
                      </a:pPr>
                      <a:r>
                        <a:rPr lang="en-US" sz="1800" b="1" dirty="0" smtClean="0"/>
                        <a:t>	</a:t>
                      </a:r>
                      <a:r>
                        <a:rPr lang="en-US" sz="1800" b="1" dirty="0" err="1" smtClean="0"/>
                        <a:t>Deptt</a:t>
                      </a:r>
                      <a:r>
                        <a:rPr lang="en-US" sz="1800" b="1" dirty="0" smtClean="0"/>
                        <a:t>. of Computer Science, </a:t>
                      </a:r>
                    </a:p>
                    <a:p>
                      <a:pPr marL="342900" indent="-342900" algn="just">
                        <a:spcBef>
                          <a:spcPts val="300"/>
                        </a:spcBef>
                        <a:spcAft>
                          <a:spcPts val="300"/>
                        </a:spcAft>
                        <a:buNone/>
                        <a:tabLst>
                          <a:tab pos="355600" algn="l"/>
                          <a:tab pos="2063750" algn="l"/>
                          <a:tab pos="2424113" algn="l"/>
                        </a:tabLst>
                      </a:pPr>
                      <a:r>
                        <a:rPr lang="en-US" sz="1800" b="1" dirty="0" smtClean="0"/>
                        <a:t>	</a:t>
                      </a:r>
                      <a:r>
                        <a:rPr lang="en-US" sz="1800" b="1" dirty="0" err="1" smtClean="0"/>
                        <a:t>Sipna</a:t>
                      </a:r>
                      <a:r>
                        <a:rPr lang="en-US" sz="1800" b="1" dirty="0" smtClean="0"/>
                        <a:t> college of Engineering, Amravati</a:t>
                      </a:r>
                      <a:endParaRPr lang="en-IN" dirty="0"/>
                    </a:p>
                  </a:txBody>
                  <a:tcPr/>
                </a:tc>
              </a:tr>
              <a:tr h="370840">
                <a:tc>
                  <a:txBody>
                    <a:bodyPr/>
                    <a:lstStyle/>
                    <a:p>
                      <a:r>
                        <a:rPr lang="en-US" sz="1800" dirty="0" smtClean="0"/>
                        <a:t>(h)</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Registrar </a:t>
                      </a:r>
                      <a:endParaRPr lang="en-IN" dirty="0"/>
                    </a:p>
                  </a:txBody>
                  <a:tcPr/>
                </a:tc>
                <a:tc>
                  <a:txBody>
                    <a:bodyPr/>
                    <a:lstStyle/>
                    <a:p>
                      <a:endParaRPr lang="en-IN" dirty="0"/>
                    </a:p>
                  </a:txBody>
                  <a:tcPr/>
                </a:tc>
                <a:tc>
                  <a:txBody>
                    <a:bodyPr/>
                    <a:lstStyle/>
                    <a:p>
                      <a:pPr marL="342900" indent="-342900" algn="just">
                        <a:spcBef>
                          <a:spcPts val="300"/>
                        </a:spcBef>
                        <a:spcAft>
                          <a:spcPts val="300"/>
                        </a:spcAft>
                        <a:buNone/>
                        <a:tabLst>
                          <a:tab pos="355600" algn="l"/>
                          <a:tab pos="2063750" algn="l"/>
                          <a:tab pos="2424113" algn="l"/>
                        </a:tabLst>
                      </a:pPr>
                      <a:r>
                        <a:rPr lang="en-US" sz="1800" b="1" dirty="0" err="1" smtClean="0"/>
                        <a:t>Dr.T.R.Deshmukh</a:t>
                      </a:r>
                      <a:endParaRPr lang="en-IN" dirty="0"/>
                    </a:p>
                  </a:txBody>
                  <a:tcPr/>
                </a:tc>
              </a:tr>
              <a:tr h="370840">
                <a:tc>
                  <a:txBody>
                    <a:bodyPr/>
                    <a:lstStyle/>
                    <a:p>
                      <a:r>
                        <a:rPr lang="en-US" sz="1800" dirty="0" smtClean="0"/>
                        <a:t>(</a:t>
                      </a:r>
                      <a:r>
                        <a:rPr lang="en-US" sz="1800" dirty="0" err="1" smtClean="0"/>
                        <a:t>i</a:t>
                      </a:r>
                      <a:r>
                        <a:rPr lang="en-US" sz="1800" dirty="0" smtClean="0"/>
                        <a:t>)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Dean of Faculty of Science and Technology shall act as a Member-Secretary </a:t>
                      </a:r>
                      <a:endParaRPr lang="en-IN" dirty="0"/>
                    </a:p>
                  </a:txBody>
                  <a:tcPr/>
                </a:tc>
                <a:tc>
                  <a:txBody>
                    <a:bodyPr/>
                    <a:lstStyle/>
                    <a:p>
                      <a:endParaRPr lang="en-IN" dirty="0"/>
                    </a:p>
                  </a:txBody>
                  <a:tcPr/>
                </a:tc>
                <a:tc>
                  <a:txBody>
                    <a:bodyPr/>
                    <a:lstStyle/>
                    <a:p>
                      <a:pPr marL="342900" indent="-342900" algn="just">
                        <a:spcBef>
                          <a:spcPts val="300"/>
                        </a:spcBef>
                        <a:spcAft>
                          <a:spcPts val="300"/>
                        </a:spcAft>
                        <a:buNone/>
                        <a:tabLst>
                          <a:tab pos="355600" algn="l"/>
                          <a:tab pos="2063750" algn="l"/>
                          <a:tab pos="2424113" algn="l"/>
                        </a:tabLst>
                      </a:pPr>
                      <a:r>
                        <a:rPr lang="en-US" sz="1800" b="1" dirty="0" err="1" smtClean="0"/>
                        <a:t>Dr.F.C.Raghuwanshi</a:t>
                      </a:r>
                      <a:r>
                        <a:rPr lang="en-US" sz="1800" b="1" dirty="0" smtClean="0"/>
                        <a:t>, Dean </a:t>
                      </a:r>
                    </a:p>
                    <a:p>
                      <a:pPr marL="342900" indent="-342900" algn="just">
                        <a:spcBef>
                          <a:spcPts val="300"/>
                        </a:spcBef>
                        <a:spcAft>
                          <a:spcPts val="300"/>
                        </a:spcAft>
                        <a:buNone/>
                        <a:tabLst>
                          <a:tab pos="355600" algn="l"/>
                          <a:tab pos="2063750" algn="l"/>
                          <a:tab pos="2424113" algn="l"/>
                        </a:tabLst>
                      </a:pPr>
                      <a:r>
                        <a:rPr lang="en-US" sz="1800" b="1" dirty="0" smtClean="0"/>
                        <a:t>(Science  &amp; Technology)</a:t>
                      </a:r>
                      <a:endParaRPr lang="en-IN" dirty="0"/>
                    </a:p>
                  </a:txBody>
                  <a:tcPr/>
                </a:tc>
              </a:tr>
            </a:tbl>
          </a:graphicData>
        </a:graphic>
      </p:graphicFrame>
      <p:sp>
        <p:nvSpPr>
          <p:cNvPr id="6" name="TextBox 5"/>
          <p:cNvSpPr txBox="1"/>
          <p:nvPr/>
        </p:nvSpPr>
        <p:spPr>
          <a:xfrm>
            <a:off x="11504612" y="6336268"/>
            <a:ext cx="609600" cy="369332"/>
          </a:xfrm>
          <a:prstGeom prst="rect">
            <a:avLst/>
          </a:prstGeom>
          <a:noFill/>
        </p:spPr>
        <p:txBody>
          <a:bodyPr wrap="square" rtlCol="0">
            <a:spAutoFit/>
          </a:bodyPr>
          <a:lstStyle/>
          <a:p>
            <a:r>
              <a:rPr lang="en-US" dirty="0" smtClean="0"/>
              <a:t>- 7 -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6255" y="0"/>
            <a:ext cx="11790218"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latin typeface="Times New Roman" pitchFamily="18" charset="0"/>
                <a:ea typeface="Times New Roman" pitchFamily="18" charset="0"/>
                <a:cs typeface="Times New Roman" pitchFamily="18" charset="0"/>
              </a:rPr>
              <a:t>As per the Maharashtra Public University Act 2016 section (50)</a:t>
            </a:r>
          </a:p>
          <a:p>
            <a:pPr algn="just"/>
            <a:r>
              <a:rPr lang="en-US" sz="2400" b="1" dirty="0" smtClean="0">
                <a:latin typeface="Times New Roman" pitchFamily="18" charset="0"/>
                <a:ea typeface="Times New Roman" pitchFamily="18" charset="0"/>
                <a:cs typeface="Times New Roman" pitchFamily="18" charset="0"/>
              </a:rPr>
              <a:t>Powers and Duties of Board of Information Technology :-</a:t>
            </a:r>
          </a:p>
          <a:p>
            <a:pPr indent="179388" algn="just"/>
            <a:r>
              <a:rPr lang="en-US" sz="2400" dirty="0" smtClean="0"/>
              <a:t>The Board of Information Technology shall have the following powers and duties, namely :-</a:t>
            </a:r>
            <a:endParaRPr lang="en-IN" sz="2400" dirty="0" smtClean="0"/>
          </a:p>
          <a:p>
            <a:pPr indent="179388" algn="just"/>
            <a:r>
              <a:rPr lang="en-US" sz="2400" dirty="0" smtClean="0"/>
              <a:t>(a) to plan information technology services through information technology infrastructure; </a:t>
            </a:r>
            <a:endParaRPr lang="en-IN" sz="2400" dirty="0" smtClean="0"/>
          </a:p>
          <a:p>
            <a:pPr indent="179388" algn="just"/>
            <a:r>
              <a:rPr lang="en-US" sz="2400" dirty="0" smtClean="0"/>
              <a:t>(b) to decide the annual budget of the university for creating technology related infrastructure;</a:t>
            </a:r>
            <a:endParaRPr lang="en-IN" sz="2400" dirty="0" smtClean="0"/>
          </a:p>
          <a:p>
            <a:pPr indent="179388" algn="just"/>
            <a:r>
              <a:rPr lang="en-US" sz="2400" dirty="0" smtClean="0"/>
              <a:t>(c) to devise strategy for creation of virtual classrooms and laboratory infrastructure;</a:t>
            </a:r>
            <a:endParaRPr lang="en-IN" sz="2400" dirty="0" smtClean="0"/>
          </a:p>
          <a:p>
            <a:pPr indent="179388" algn="just"/>
            <a:r>
              <a:rPr lang="en-US" sz="2400" dirty="0" smtClean="0"/>
              <a:t>(d) to lay down the policy for networking in the various campuses of the university;</a:t>
            </a:r>
            <a:endParaRPr lang="en-IN" sz="2400" dirty="0" smtClean="0"/>
          </a:p>
          <a:p>
            <a:pPr indent="179388" algn="just"/>
            <a:r>
              <a:rPr lang="en-US" sz="2400" dirty="0" smtClean="0"/>
              <a:t>(e) to lay down the policy for generating financial resources in the field of higher education, research and development and allied projects or </a:t>
            </a:r>
            <a:r>
              <a:rPr lang="en-US" sz="2400" dirty="0" err="1" smtClean="0"/>
              <a:t>programmes</a:t>
            </a:r>
            <a:r>
              <a:rPr lang="en-US" sz="2400" dirty="0" smtClean="0"/>
              <a:t>;</a:t>
            </a:r>
            <a:endParaRPr lang="en-IN" sz="2400" dirty="0" smtClean="0"/>
          </a:p>
          <a:p>
            <a:pPr indent="179388" algn="just"/>
            <a:r>
              <a:rPr lang="en-US" sz="2400" dirty="0" smtClean="0"/>
              <a:t>(f) to advise and assist the university to create inter-university and </a:t>
            </a:r>
            <a:r>
              <a:rPr lang="en-US" sz="2400" dirty="0" err="1" smtClean="0"/>
              <a:t>intrauniversity</a:t>
            </a:r>
            <a:r>
              <a:rPr lang="en-US" sz="2400" dirty="0" smtClean="0"/>
              <a:t> networks for connecting university administration, departments and colleges;</a:t>
            </a:r>
            <a:endParaRPr lang="en-IN" sz="2400" dirty="0" smtClean="0"/>
          </a:p>
          <a:p>
            <a:pPr indent="179388" algn="just"/>
            <a:r>
              <a:rPr lang="en-US" sz="2400" dirty="0" smtClean="0"/>
              <a:t>(g) to assist the university to be part of the national knowledge grid;</a:t>
            </a:r>
            <a:endParaRPr lang="en-IN" sz="2400" dirty="0" smtClean="0"/>
          </a:p>
          <a:p>
            <a:pPr indent="179388" algn="just"/>
            <a:r>
              <a:rPr lang="en-US" sz="2400" dirty="0" smtClean="0"/>
              <a:t>(h) to assist the university network, for connecting it with other universities in the State;</a:t>
            </a:r>
            <a:endParaRPr lang="en-IN" sz="2400" dirty="0" smtClean="0"/>
          </a:p>
          <a:p>
            <a:pPr indent="179388" algn="just"/>
            <a:r>
              <a:rPr lang="en-US" sz="2400" dirty="0" smtClean="0"/>
              <a:t>(</a:t>
            </a:r>
            <a:r>
              <a:rPr lang="en-US" sz="2400" dirty="0" err="1" smtClean="0"/>
              <a:t>i</a:t>
            </a:r>
            <a:r>
              <a:rPr lang="en-US" sz="2400" dirty="0" smtClean="0"/>
              <a:t>) to ensure quality and efficiency in the various levels of information technology infrastructure and services within parameters defined by the university;</a:t>
            </a:r>
            <a:endParaRPr lang="en-IN" sz="2400" dirty="0" smtClean="0"/>
          </a:p>
          <a:p>
            <a:pPr indent="179388" algn="just"/>
            <a:r>
              <a:rPr lang="en-US" sz="2400" dirty="0" smtClean="0"/>
              <a:t>(j) to devise a policy and strategy plan for use of technology in all aspects connected with academics, evaluation, finances and administration;</a:t>
            </a:r>
            <a:endParaRPr lang="en-US" sz="2000" b="1" dirty="0" smtClean="0">
              <a:latin typeface="Times New Roman" pitchFamily="18" charset="0"/>
              <a:ea typeface="Times New Roman" pitchFamily="18" charset="0"/>
              <a:cs typeface="Times New Roman" pitchFamily="18" charset="0"/>
            </a:endParaRPr>
          </a:p>
        </p:txBody>
      </p:sp>
      <p:sp>
        <p:nvSpPr>
          <p:cNvPr id="5" name="TextBox 4"/>
          <p:cNvSpPr txBox="1"/>
          <p:nvPr/>
        </p:nvSpPr>
        <p:spPr>
          <a:xfrm>
            <a:off x="11504612" y="6336268"/>
            <a:ext cx="609600" cy="369332"/>
          </a:xfrm>
          <a:prstGeom prst="rect">
            <a:avLst/>
          </a:prstGeom>
          <a:noFill/>
        </p:spPr>
        <p:txBody>
          <a:bodyPr wrap="square" rtlCol="0">
            <a:spAutoFit/>
          </a:bodyPr>
          <a:lstStyle/>
          <a:p>
            <a:r>
              <a:rPr lang="en-US" dirty="0" smtClean="0"/>
              <a:t>- 8 -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6255" y="0"/>
            <a:ext cx="11790218"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2913" algn="just"/>
            <a:r>
              <a:rPr lang="en-US" sz="2400" dirty="0" smtClean="0"/>
              <a:t>(k) to monitor use of technology in administration, finances and evaluation activities in the university;</a:t>
            </a:r>
            <a:endParaRPr lang="en-IN" sz="2400" dirty="0" smtClean="0"/>
          </a:p>
          <a:p>
            <a:pPr indent="442913" algn="just"/>
            <a:r>
              <a:rPr lang="en-US" sz="2400" dirty="0" smtClean="0"/>
              <a:t>(l) to devise strategy and technology, financial requirement and operative level mechanism for use of information-flow-line for integrating face-to-face and e-learning objects and also for creation of virtual lecture and laboratory infrastructure;</a:t>
            </a:r>
            <a:endParaRPr lang="en-IN" sz="2400" dirty="0" smtClean="0"/>
          </a:p>
          <a:p>
            <a:pPr indent="442913" algn="just"/>
            <a:r>
              <a:rPr lang="en-US" sz="2400" dirty="0" smtClean="0"/>
              <a:t>(m) to work out an approach and operating plan for creation of a repository of data on students, teachers, technical and other staff and other relevant information;</a:t>
            </a:r>
            <a:endParaRPr lang="en-IN" sz="2400" dirty="0" smtClean="0"/>
          </a:p>
          <a:p>
            <a:pPr indent="442913" algn="just"/>
            <a:r>
              <a:rPr lang="en-US" sz="2400" dirty="0" smtClean="0"/>
              <a:t>(n) to advise on purchase of software, hardware and networking for university departments and university system as a whole;</a:t>
            </a:r>
            <a:endParaRPr lang="en-IN" sz="2400" dirty="0" smtClean="0"/>
          </a:p>
          <a:p>
            <a:pPr indent="442913" algn="just"/>
            <a:r>
              <a:rPr lang="en-US" sz="2400" dirty="0" smtClean="0"/>
              <a:t>(o) to assist and advise the use of technology in blended learning, making of e-learning objects, and teachers training in use of multi-media;</a:t>
            </a:r>
            <a:endParaRPr lang="en-IN" sz="2400" dirty="0" smtClean="0"/>
          </a:p>
          <a:p>
            <a:pPr indent="442913" algn="just"/>
            <a:r>
              <a:rPr lang="en-US" sz="2400" dirty="0" smtClean="0"/>
              <a:t>(p) to work out appropriate policy and procedure for creation of a Data Repository Cell for creation, up-gradation and maintenance of data on students, teachers as well as other staff members in the institution and give a Unique Identification Number;</a:t>
            </a:r>
            <a:endParaRPr lang="en-IN" sz="2400" dirty="0" smtClean="0"/>
          </a:p>
          <a:p>
            <a:pPr indent="442913" algn="just"/>
            <a:r>
              <a:rPr lang="en-US" sz="2400" dirty="0" smtClean="0"/>
              <a:t>(q) to undertake any other task as may be assigned by the university authorities so as to carry out objectives of the Board of Information Technology.</a:t>
            </a:r>
            <a:endParaRPr lang="en-IN" sz="2400" dirty="0" smtClean="0"/>
          </a:p>
          <a:p>
            <a:pPr algn="just"/>
            <a:endParaRPr lang="en-US" sz="2000" b="1" dirty="0" smtClean="0">
              <a:latin typeface="Times New Roman" pitchFamily="18" charset="0"/>
              <a:ea typeface="Times New Roman" pitchFamily="18" charset="0"/>
              <a:cs typeface="Times New Roman" pitchFamily="18" charset="0"/>
            </a:endParaRPr>
          </a:p>
        </p:txBody>
      </p:sp>
      <p:sp>
        <p:nvSpPr>
          <p:cNvPr id="5" name="TextBox 4"/>
          <p:cNvSpPr txBox="1"/>
          <p:nvPr/>
        </p:nvSpPr>
        <p:spPr>
          <a:xfrm>
            <a:off x="11504612" y="6336268"/>
            <a:ext cx="609600" cy="369332"/>
          </a:xfrm>
          <a:prstGeom prst="rect">
            <a:avLst/>
          </a:prstGeom>
          <a:noFill/>
        </p:spPr>
        <p:txBody>
          <a:bodyPr wrap="square" rtlCol="0">
            <a:spAutoFit/>
          </a:bodyPr>
          <a:lstStyle/>
          <a:p>
            <a:r>
              <a:rPr lang="en-US" dirty="0" smtClean="0"/>
              <a:t>- 9 -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66255" y="0"/>
            <a:ext cx="1179021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1200"/>
              </a:spcBef>
              <a:spcAft>
                <a:spcPts val="1200"/>
              </a:spcAft>
            </a:pPr>
            <a:r>
              <a:rPr lang="en-US" sz="3200" b="1" dirty="0" smtClean="0">
                <a:latin typeface="Times New Roman" pitchFamily="18" charset="0"/>
                <a:cs typeface="Times New Roman" pitchFamily="18" charset="0"/>
              </a:rPr>
              <a:t>IT Policy :</a:t>
            </a:r>
            <a:endParaRPr lang="en-IN" sz="3200" dirty="0" smtClean="0">
              <a:latin typeface="Times New Roman" pitchFamily="18" charset="0"/>
              <a:cs typeface="Times New Roman" pitchFamily="18" charset="0"/>
            </a:endParaRPr>
          </a:p>
          <a:p>
            <a:pPr marL="539750" lvl="0" indent="-539750" algn="just">
              <a:spcBef>
                <a:spcPts val="1200"/>
              </a:spcBef>
              <a:spcAft>
                <a:spcPts val="1200"/>
              </a:spcAft>
              <a:buFont typeface="Arial" pitchFamily="34" charset="0"/>
              <a:buChar char="•"/>
            </a:pPr>
            <a:r>
              <a:rPr lang="en-IN" sz="3200" dirty="0" smtClean="0">
                <a:latin typeface="Times New Roman" pitchFamily="18" charset="0"/>
                <a:cs typeface="Times New Roman" pitchFamily="18" charset="0"/>
              </a:rPr>
              <a:t>Computer Centre has deployed IT policy in the University campus.</a:t>
            </a:r>
          </a:p>
          <a:p>
            <a:pPr marL="539750" lvl="0" indent="-539750" algn="just">
              <a:spcBef>
                <a:spcPts val="1200"/>
              </a:spcBef>
              <a:spcAft>
                <a:spcPts val="1200"/>
              </a:spcAft>
              <a:buFont typeface="Arial" pitchFamily="34" charset="0"/>
              <a:buChar char="•"/>
            </a:pPr>
            <a:r>
              <a:rPr lang="en-IN" sz="3200" dirty="0" smtClean="0">
                <a:latin typeface="Times New Roman" pitchFamily="18" charset="0"/>
                <a:cs typeface="Times New Roman" pitchFamily="18" charset="0"/>
              </a:rPr>
              <a:t>Every staff/</a:t>
            </a:r>
            <a:r>
              <a:rPr lang="en-IN" sz="3200" dirty="0" err="1" smtClean="0">
                <a:latin typeface="Times New Roman" pitchFamily="18" charset="0"/>
                <a:cs typeface="Times New Roman" pitchFamily="18" charset="0"/>
              </a:rPr>
              <a:t>sudents</a:t>
            </a:r>
            <a:r>
              <a:rPr lang="en-IN" sz="3200" dirty="0" smtClean="0">
                <a:latin typeface="Times New Roman" pitchFamily="18" charset="0"/>
                <a:cs typeface="Times New Roman" pitchFamily="18" charset="0"/>
              </a:rPr>
              <a:t>/</a:t>
            </a:r>
            <a:r>
              <a:rPr lang="en-IN" sz="3200" dirty="0" err="1" smtClean="0">
                <a:latin typeface="Times New Roman" pitchFamily="18" charset="0"/>
                <a:cs typeface="Times New Roman" pitchFamily="18" charset="0"/>
              </a:rPr>
              <a:t>resrachers</a:t>
            </a:r>
            <a:r>
              <a:rPr lang="en-IN" sz="3200" dirty="0" smtClean="0">
                <a:latin typeface="Times New Roman" pitchFamily="18" charset="0"/>
                <a:cs typeface="Times New Roman" pitchFamily="18" charset="0"/>
              </a:rPr>
              <a:t> etc has been given a unique login ID and Password for N/W/Internet access.</a:t>
            </a:r>
          </a:p>
          <a:p>
            <a:pPr marL="539750" lvl="0" indent="-539750" algn="just">
              <a:spcBef>
                <a:spcPts val="1200"/>
              </a:spcBef>
              <a:spcAft>
                <a:spcPts val="1200"/>
              </a:spcAft>
              <a:buFont typeface="Arial" pitchFamily="34" charset="0"/>
              <a:buChar char="•"/>
            </a:pPr>
            <a:r>
              <a:rPr lang="en-IN" sz="3200" dirty="0" smtClean="0">
                <a:latin typeface="Times New Roman" pitchFamily="18" charset="0"/>
                <a:cs typeface="Times New Roman" pitchFamily="18" charset="0"/>
              </a:rPr>
              <a:t>Unauthorized </a:t>
            </a:r>
            <a:r>
              <a:rPr lang="en-IN" sz="3200" dirty="0" err="1" smtClean="0">
                <a:latin typeface="Times New Roman" pitchFamily="18" charset="0"/>
                <a:cs typeface="Times New Roman" pitchFamily="18" charset="0"/>
              </a:rPr>
              <a:t>acces</a:t>
            </a:r>
            <a:r>
              <a:rPr lang="en-IN" sz="3200" dirty="0" smtClean="0">
                <a:latin typeface="Times New Roman" pitchFamily="18" charset="0"/>
                <a:cs typeface="Times New Roman" pitchFamily="18" charset="0"/>
              </a:rPr>
              <a:t> to Internet/Intranet is restricted.</a:t>
            </a:r>
          </a:p>
          <a:p>
            <a:pPr marL="539750" lvl="0" indent="-539750" algn="just">
              <a:spcBef>
                <a:spcPts val="1200"/>
              </a:spcBef>
              <a:spcAft>
                <a:spcPts val="1200"/>
              </a:spcAft>
              <a:buFont typeface="Arial" pitchFamily="34" charset="0"/>
              <a:buChar char="•"/>
            </a:pPr>
            <a:r>
              <a:rPr lang="en-IN" sz="3200" dirty="0" smtClean="0">
                <a:latin typeface="Times New Roman" pitchFamily="18" charset="0"/>
                <a:cs typeface="Times New Roman" pitchFamily="18" charset="0"/>
              </a:rPr>
              <a:t>Computer centre maintains all the staff and student database and </a:t>
            </a:r>
            <a:r>
              <a:rPr lang="en-IN" sz="3200" dirty="0" err="1" smtClean="0">
                <a:latin typeface="Times New Roman" pitchFamily="18" charset="0"/>
                <a:cs typeface="Times New Roman" pitchFamily="18" charset="0"/>
              </a:rPr>
              <a:t>controlls</a:t>
            </a:r>
            <a:r>
              <a:rPr lang="en-IN" sz="3200" dirty="0" smtClean="0">
                <a:latin typeface="Times New Roman" pitchFamily="18" charset="0"/>
                <a:cs typeface="Times New Roman" pitchFamily="18" charset="0"/>
              </a:rPr>
              <a:t> the N/W activity of the users.</a:t>
            </a:r>
            <a:endParaRPr lang="en-IN" sz="3200" dirty="0">
              <a:latin typeface="Times New Roman" pitchFamily="18" charset="0"/>
              <a:cs typeface="Times New Roman" pitchFamily="18" charset="0"/>
            </a:endParaRPr>
          </a:p>
        </p:txBody>
      </p:sp>
      <p:sp>
        <p:nvSpPr>
          <p:cNvPr id="5" name="TextBox 4"/>
          <p:cNvSpPr txBox="1"/>
          <p:nvPr/>
        </p:nvSpPr>
        <p:spPr>
          <a:xfrm>
            <a:off x="11428412" y="6336268"/>
            <a:ext cx="685800" cy="369332"/>
          </a:xfrm>
          <a:prstGeom prst="rect">
            <a:avLst/>
          </a:prstGeom>
          <a:noFill/>
        </p:spPr>
        <p:txBody>
          <a:bodyPr wrap="square" rtlCol="0">
            <a:spAutoFit/>
          </a:bodyPr>
          <a:lstStyle/>
          <a:p>
            <a:r>
              <a:rPr lang="en-US" dirty="0" smtClean="0"/>
              <a:t>- 27 -</a:t>
            </a:r>
            <a:endParaRPr lang="en-IN"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65">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TS102801065</Template>
  <TotalTime>0</TotalTime>
  <Words>901</Words>
  <Application>Microsoft Office PowerPoint</Application>
  <PresentationFormat>Custom</PresentationFormat>
  <Paragraphs>91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TS102801065</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2012-09-13T07:03:26Z</dcterms:created>
  <dcterms:modified xsi:type="dcterms:W3CDTF">2021-08-02T08:45:36Z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